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78" r:id="rId2"/>
    <p:sldId id="375" r:id="rId3"/>
    <p:sldId id="288" r:id="rId4"/>
    <p:sldId id="376" r:id="rId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75A0"/>
    <a:srgbClr val="E21D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6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86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35C57-6676-4425-BBD4-BD5A382D5810}" type="datetimeFigureOut">
              <a:rPr lang="cs-CZ" smtClean="0"/>
              <a:t>28.01.2026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25F4B-BE1F-406A-A0EE-D353D429A4C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0930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1E9614-FF29-4D34-C068-752B28DDB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4301212-E8FC-0CA2-012D-0CA683235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66763C4-DF02-6385-4886-E466935972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782231A-E20B-6F9E-265C-E22F4A690F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1F0441DA-2FAC-67F7-923A-36A4B13749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CA08F4A-B8B1-12A6-C6B3-11E4AC7D1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04FE-BE10-453C-A7CA-CF3EE0E18F39}" type="datetimeFigureOut">
              <a:rPr lang="cs-CZ" smtClean="0"/>
              <a:t>28.01.2026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6BC350D6-4D72-B730-9489-FDE88D797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77B96AE7-966E-C687-C2BF-BDA228FBE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856C5-7CBC-409D-A7A8-C3F0B3AECE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0018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934C10E-3B54-4682-4511-82DC798E1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8423E51-9D8F-E96F-36AC-5F939CF59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BA551E4-E483-6475-7B44-7BF04FC81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04FE-BE10-453C-A7CA-CF3EE0E18F39}" type="datetimeFigureOut">
              <a:rPr lang="cs-CZ" smtClean="0"/>
              <a:t>28.01.2026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B39BBD6-B843-8466-A2B5-8C9921BDE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F5463C6-C3DC-A789-1DF0-BD5936A75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856C5-7CBC-409D-A7A8-C3F0B3AECE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3325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F91526-69EC-0907-92D3-0F4D67C95F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7EB2249-6DD3-91D6-D8EB-9D552F13CD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A79F486-3AD7-9A7E-494B-5B94A236F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04FE-BE10-453C-A7CA-CF3EE0E18F39}" type="datetimeFigureOut">
              <a:rPr lang="cs-CZ" smtClean="0"/>
              <a:t>28.01.2026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AB51AB7-FFAB-65F7-65FE-8D29BE778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EB1D946-3DE7-A842-FDE8-33849542C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856C5-7CBC-409D-A7A8-C3F0B3AECE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8772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D011813C-FC37-1E07-28AB-DCC7F761E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A665300-A068-AE52-CD90-7FC4CDF31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5BDD80D-E784-A529-1830-62D62ED3B7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F04FE-BE10-453C-A7CA-CF3EE0E18F39}" type="datetimeFigureOut">
              <a:rPr lang="cs-CZ" smtClean="0"/>
              <a:t>28.01.2026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FFE7874-6064-6F6B-33FB-42F9C3B512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B77772F-D441-7D57-C708-BD62296A8F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856C5-7CBC-409D-A7A8-C3F0B3AECE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5767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0" r:id="rId2"/>
    <p:sldLayoutId id="21474836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A3AC38-D299-FF86-8064-960C6353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1624520"/>
          </a:xfrm>
        </p:spPr>
        <p:txBody>
          <a:bodyPr anchor="ctr">
            <a:normAutofit/>
          </a:bodyPr>
          <a:lstStyle/>
          <a:p>
            <a:r>
              <a:rPr lang="cs-CZ" sz="4000" dirty="0"/>
              <a:t>Úkoly na příště…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D9EAD15-CDB3-8EC5-C8C9-CE76AE29A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310" y="1838867"/>
            <a:ext cx="7535918" cy="4883284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Vytvoř příspěvek na sociální sítě</a:t>
            </a:r>
          </a:p>
          <a:p>
            <a:pPr lvl="1"/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Téma: představení nové služby Hipoterapie</a:t>
            </a:r>
          </a:p>
          <a:p>
            <a:pPr lvl="1"/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Použij </a:t>
            </a:r>
            <a:r>
              <a:rPr lang="cs-CZ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ChatGPT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(prompt) a </a:t>
            </a:r>
            <a:r>
              <a:rPr lang="cs-CZ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Canva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nebo MS Designer pro vizuál</a:t>
            </a:r>
          </a:p>
          <a:p>
            <a:pPr lvl="1"/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Připoj CTA a vhodné hashtagy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Navrhni vizuál kampaně pomocí AI grafiky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Vytvoř jednoduchého AI asistenta pro svůj úkol</a:t>
            </a: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Např. Asistent zápis z jednání, asistent na úpravu textů nebo třeba osobní kouč;)</a:t>
            </a:r>
          </a:p>
          <a:p>
            <a:pPr lvl="1"/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Použij „</a:t>
            </a:r>
            <a:r>
              <a:rPr lang="cs-CZ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Custom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GPT“ (free verze) nebo vlastí </a:t>
            </a:r>
            <a:r>
              <a:rPr lang="cs-CZ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GPTs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(Plus verze)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Vytvoř vlastní prompt pro budoucí práci</a:t>
            </a:r>
          </a:p>
          <a:p>
            <a:pPr lvl="1"/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Sepiš si univerzální prompt, který budeš moci používat např. pro psaní článků, generování popisků na web apod.</a:t>
            </a:r>
          </a:p>
          <a:p>
            <a:pPr lvl="1"/>
            <a:r>
              <a:rPr lang="pt-B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Zaměř se na tón, formát a cílovou skupinu</a:t>
            </a: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Nech si přeložit nějaký text pomocí </a:t>
            </a:r>
            <a:r>
              <a:rPr lang="cs-CZ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DeepL</a:t>
            </a: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Napiš mi, na co jsi využíval v uplynulé době AI Ty?</a:t>
            </a:r>
          </a:p>
        </p:txBody>
      </p:sp>
      <p:pic>
        <p:nvPicPr>
          <p:cNvPr id="9" name="Obrázek 8" descr="Obsah obrázku černá, snímek obrazovky, tma, černobílá&#10;&#10;Obsah vygenerovaný umělou inteligencí může být nesprávný.">
            <a:extLst>
              <a:ext uri="{FF2B5EF4-FFF2-40B4-BE49-F238E27FC236}">
                <a16:creationId xmlns:a16="http://schemas.microsoft.com/office/drawing/2014/main" id="{2C477EE4-8BD7-E169-9245-B0912DE8C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" r="4844"/>
          <a:stretch/>
        </p:blipFill>
        <p:spPr>
          <a:xfrm>
            <a:off x="7590201" y="1319051"/>
            <a:ext cx="4503463" cy="506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824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8DB03D-2965-4FC4-C90F-74B38782A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162233"/>
            <a:ext cx="6881026" cy="988142"/>
          </a:xfrm>
        </p:spPr>
        <p:txBody>
          <a:bodyPr>
            <a:normAutofit/>
          </a:bodyPr>
          <a:lstStyle/>
          <a:p>
            <a:r>
              <a:rPr lang="cs-CZ" dirty="0"/>
              <a:t>Prompt </a:t>
            </a:r>
            <a:r>
              <a:rPr lang="cs-CZ" dirty="0" err="1"/>
              <a:t>tuning</a:t>
            </a:r>
            <a:r>
              <a:rPr lang="cs-CZ" dirty="0"/>
              <a:t>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65425D2-70CA-70C9-E464-402CEE56A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1312609"/>
            <a:ext cx="6573951" cy="5383160"/>
          </a:xfrm>
        </p:spPr>
        <p:txBody>
          <a:bodyPr>
            <a:normAutofit lnSpcReduction="10000"/>
          </a:bodyPr>
          <a:lstStyle/>
          <a:p>
            <a:r>
              <a:rPr lang="cs-CZ" sz="1600" dirty="0"/>
              <a:t>Prompt &gt; instrukce pro AI, co má dělat</a:t>
            </a:r>
          </a:p>
          <a:p>
            <a:r>
              <a:rPr lang="cs-CZ" sz="1600" dirty="0"/>
              <a:t>Který nástroj zvolím?</a:t>
            </a:r>
          </a:p>
          <a:p>
            <a:r>
              <a:rPr lang="cs-CZ" sz="1600" dirty="0"/>
              <a:t>Který model vyberu?</a:t>
            </a:r>
          </a:p>
          <a:p>
            <a:r>
              <a:rPr lang="cs-CZ" sz="1600" dirty="0"/>
              <a:t>Posvátné desatero pro textové prompty :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Formulujte kladně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Specifikujte cíl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Urči délku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Používej formátování („1)“; „a“; „·“, tučné písmo)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Uveď kontext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Stav na odpovědích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Postupuj inkrementálně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Stanov, kdo je cílový „konzument“ (literární kritik, dítě…)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Upřesňuj</a:t>
            </a:r>
          </a:p>
          <a:p>
            <a:pPr marL="971550" lvl="1" indent="-514350">
              <a:buFont typeface="+mj-lt"/>
              <a:buAutoNum type="arabicPeriod"/>
            </a:pPr>
            <a:r>
              <a:rPr lang="cs-CZ" sz="1200" dirty="0"/>
              <a:t>Experimentuj</a:t>
            </a:r>
            <a:endParaRPr lang="cs-CZ" sz="1400" dirty="0"/>
          </a:p>
          <a:p>
            <a:r>
              <a:rPr lang="cs-CZ" sz="1600" dirty="0" err="1"/>
              <a:t>Zero</a:t>
            </a:r>
            <a:r>
              <a:rPr lang="cs-CZ" sz="1600" dirty="0"/>
              <a:t> shot prompt</a:t>
            </a:r>
          </a:p>
          <a:p>
            <a:pPr lvl="1"/>
            <a:r>
              <a:rPr lang="cs-CZ" sz="1400" dirty="0"/>
              <a:t>Bez kontextu &gt;plní úkol na základě své znalosti</a:t>
            </a:r>
          </a:p>
          <a:p>
            <a:r>
              <a:rPr lang="cs-CZ" sz="1600" dirty="0" err="1"/>
              <a:t>Few</a:t>
            </a:r>
            <a:r>
              <a:rPr lang="cs-CZ" sz="1600" dirty="0"/>
              <a:t> shot prompt</a:t>
            </a:r>
          </a:p>
          <a:p>
            <a:pPr lvl="1"/>
            <a:r>
              <a:rPr lang="cs-CZ" sz="1400" dirty="0"/>
              <a:t>Příklad vstupu a výstupu</a:t>
            </a:r>
          </a:p>
          <a:p>
            <a:r>
              <a:rPr lang="cs-CZ" sz="1600" dirty="0"/>
              <a:t>Prompt </a:t>
            </a:r>
            <a:r>
              <a:rPr lang="cs-CZ" sz="1600" dirty="0" err="1"/>
              <a:t>chaining</a:t>
            </a:r>
            <a:endParaRPr lang="cs-CZ" sz="1600" dirty="0"/>
          </a:p>
          <a:p>
            <a:r>
              <a:rPr lang="cs-CZ" sz="1600" dirty="0"/>
              <a:t>Recyklace promptů</a:t>
            </a:r>
          </a:p>
        </p:txBody>
      </p:sp>
      <p:pic>
        <p:nvPicPr>
          <p:cNvPr id="5" name="Obrázek 4" descr="Obsah obrázku klipart, text, Grafika, design&#10;&#10;Popis byl vytvořen automaticky">
            <a:extLst>
              <a:ext uri="{FF2B5EF4-FFF2-40B4-BE49-F238E27FC236}">
                <a16:creationId xmlns:a16="http://schemas.microsoft.com/office/drawing/2014/main" id="{3641309B-387B-484E-85CE-2B72DA08E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8215" y="2425773"/>
            <a:ext cx="2906973" cy="226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250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B74BAD7-F0FC-4719-A31F-1ABDB6211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48215" cy="6857999"/>
          </a:xfrm>
          <a:custGeom>
            <a:avLst/>
            <a:gdLst>
              <a:gd name="connsiteX0" fmla="*/ 0 w 9024730"/>
              <a:gd name="connsiteY0" fmla="*/ 0 h 6857999"/>
              <a:gd name="connsiteX1" fmla="*/ 9024730 w 9024730"/>
              <a:gd name="connsiteY1" fmla="*/ 0 h 6857999"/>
              <a:gd name="connsiteX2" fmla="*/ 9024730 w 9024730"/>
              <a:gd name="connsiteY2" fmla="*/ 2 h 6857999"/>
              <a:gd name="connsiteX3" fmla="*/ 8447016 w 9024730"/>
              <a:gd name="connsiteY3" fmla="*/ 2 h 6857999"/>
              <a:gd name="connsiteX4" fmla="*/ 8441214 w 9024730"/>
              <a:gd name="connsiteY4" fmla="*/ 14562 h 6857999"/>
              <a:gd name="connsiteX5" fmla="*/ 8445389 w 9024730"/>
              <a:gd name="connsiteY5" fmla="*/ 59077 h 6857999"/>
              <a:gd name="connsiteX6" fmla="*/ 8437086 w 9024730"/>
              <a:gd name="connsiteY6" fmla="*/ 107668 h 6857999"/>
              <a:gd name="connsiteX7" fmla="*/ 8458599 w 9024730"/>
              <a:gd name="connsiteY7" fmla="*/ 246136 h 6857999"/>
              <a:gd name="connsiteX8" fmla="*/ 8433237 w 9024730"/>
              <a:gd name="connsiteY8" fmla="*/ 372908 h 6857999"/>
              <a:gd name="connsiteX9" fmla="*/ 8430194 w 9024730"/>
              <a:gd name="connsiteY9" fmla="*/ 450607 h 6857999"/>
              <a:gd name="connsiteX10" fmla="*/ 8443315 w 9024730"/>
              <a:gd name="connsiteY10" fmla="*/ 812800 h 6857999"/>
              <a:gd name="connsiteX11" fmla="*/ 8453042 w 9024730"/>
              <a:gd name="connsiteY11" fmla="*/ 912727 h 6857999"/>
              <a:gd name="connsiteX12" fmla="*/ 8451649 w 9024730"/>
              <a:gd name="connsiteY12" fmla="*/ 989950 h 6857999"/>
              <a:gd name="connsiteX13" fmla="*/ 8455592 w 9024730"/>
              <a:gd name="connsiteY13" fmla="*/ 1141745 h 6857999"/>
              <a:gd name="connsiteX14" fmla="*/ 8470203 w 9024730"/>
              <a:gd name="connsiteY14" fmla="*/ 1265454 h 6857999"/>
              <a:gd name="connsiteX15" fmla="*/ 8499638 w 9024730"/>
              <a:gd name="connsiteY15" fmla="*/ 1385480 h 6857999"/>
              <a:gd name="connsiteX16" fmla="*/ 8518660 w 9024730"/>
              <a:gd name="connsiteY16" fmla="*/ 1458060 h 6857999"/>
              <a:gd name="connsiteX17" fmla="*/ 8539125 w 9024730"/>
              <a:gd name="connsiteY17" fmla="*/ 1513175 h 6857999"/>
              <a:gd name="connsiteX18" fmla="*/ 8570281 w 9024730"/>
              <a:gd name="connsiteY18" fmla="*/ 1570809 h 6857999"/>
              <a:gd name="connsiteX19" fmla="*/ 8605212 w 9024730"/>
              <a:gd name="connsiteY19" fmla="*/ 1638391 h 6857999"/>
              <a:gd name="connsiteX20" fmla="*/ 8626457 w 9024730"/>
              <a:gd name="connsiteY20" fmla="*/ 1742490 h 6857999"/>
              <a:gd name="connsiteX21" fmla="*/ 8654861 w 9024730"/>
              <a:gd name="connsiteY21" fmla="*/ 1818229 h 6857999"/>
              <a:gd name="connsiteX22" fmla="*/ 8648005 w 9024730"/>
              <a:gd name="connsiteY22" fmla="*/ 1862723 h 6857999"/>
              <a:gd name="connsiteX23" fmla="*/ 8654469 w 9024730"/>
              <a:gd name="connsiteY23" fmla="*/ 1917476 h 6857999"/>
              <a:gd name="connsiteX24" fmla="*/ 8649702 w 9024730"/>
              <a:gd name="connsiteY24" fmla="*/ 1972204 h 6857999"/>
              <a:gd name="connsiteX25" fmla="*/ 8656357 w 9024730"/>
              <a:gd name="connsiteY25" fmla="*/ 2054291 h 6857999"/>
              <a:gd name="connsiteX26" fmla="*/ 8648660 w 9024730"/>
              <a:gd name="connsiteY26" fmla="*/ 2227417 h 6857999"/>
              <a:gd name="connsiteX27" fmla="*/ 8607609 w 9024730"/>
              <a:gd name="connsiteY27" fmla="*/ 2510933 h 6857999"/>
              <a:gd name="connsiteX28" fmla="*/ 8608432 w 9024730"/>
              <a:gd name="connsiteY28" fmla="*/ 2741866 h 6857999"/>
              <a:gd name="connsiteX29" fmla="*/ 8619112 w 9024730"/>
              <a:gd name="connsiteY29" fmla="*/ 2864935 h 6857999"/>
              <a:gd name="connsiteX30" fmla="*/ 8627742 w 9024730"/>
              <a:gd name="connsiteY30" fmla="*/ 2950807 h 6857999"/>
              <a:gd name="connsiteX31" fmla="*/ 8611822 w 9024730"/>
              <a:gd name="connsiteY31" fmla="*/ 2978246 h 6857999"/>
              <a:gd name="connsiteX32" fmla="*/ 8608239 w 9024730"/>
              <a:gd name="connsiteY32" fmla="*/ 2995916 h 6857999"/>
              <a:gd name="connsiteX33" fmla="*/ 8598647 w 9024730"/>
              <a:gd name="connsiteY33" fmla="*/ 2998648 h 6857999"/>
              <a:gd name="connsiteX34" fmla="*/ 8587108 w 9024730"/>
              <a:gd name="connsiteY34" fmla="*/ 3023630 h 6857999"/>
              <a:gd name="connsiteX35" fmla="*/ 8577885 w 9024730"/>
              <a:gd name="connsiteY35" fmla="*/ 3096975 h 6857999"/>
              <a:gd name="connsiteX36" fmla="*/ 8557492 w 9024730"/>
              <a:gd name="connsiteY36" fmla="*/ 3216657 h 6857999"/>
              <a:gd name="connsiteX37" fmla="*/ 8560894 w 9024730"/>
              <a:gd name="connsiteY37" fmla="*/ 3310980 h 6857999"/>
              <a:gd name="connsiteX38" fmla="*/ 8547852 w 9024730"/>
              <a:gd name="connsiteY38" fmla="*/ 3344725 h 6857999"/>
              <a:gd name="connsiteX39" fmla="*/ 8535427 w 9024730"/>
              <a:gd name="connsiteY39" fmla="*/ 3393250 h 6857999"/>
              <a:gd name="connsiteX40" fmla="*/ 8520092 w 9024730"/>
              <a:gd name="connsiteY40" fmla="*/ 3514536 h 6857999"/>
              <a:gd name="connsiteX41" fmla="*/ 8497231 w 9024730"/>
              <a:gd name="connsiteY41" fmla="*/ 3686149 h 6857999"/>
              <a:gd name="connsiteX42" fmla="*/ 8489799 w 9024730"/>
              <a:gd name="connsiteY42" fmla="*/ 3692208 h 6857999"/>
              <a:gd name="connsiteX43" fmla="*/ 8475804 w 9024730"/>
              <a:gd name="connsiteY43" fmla="*/ 3776022 h 6857999"/>
              <a:gd name="connsiteX44" fmla="*/ 8471279 w 9024730"/>
              <a:gd name="connsiteY44" fmla="*/ 3977138 h 6857999"/>
              <a:gd name="connsiteX45" fmla="*/ 8408913 w 9024730"/>
              <a:gd name="connsiteY45" fmla="*/ 4222149 h 6857999"/>
              <a:gd name="connsiteX46" fmla="*/ 8402112 w 9024730"/>
              <a:gd name="connsiteY46" fmla="*/ 4364683 h 6857999"/>
              <a:gd name="connsiteX47" fmla="*/ 8393355 w 9024730"/>
              <a:gd name="connsiteY47" fmla="*/ 4462471 h 6857999"/>
              <a:gd name="connsiteX48" fmla="*/ 8376166 w 9024730"/>
              <a:gd name="connsiteY48" fmla="*/ 4574052 h 6857999"/>
              <a:gd name="connsiteX49" fmla="*/ 8341678 w 9024730"/>
              <a:gd name="connsiteY49" fmla="*/ 4667756 h 6857999"/>
              <a:gd name="connsiteX50" fmla="*/ 8273661 w 9024730"/>
              <a:gd name="connsiteY50" fmla="*/ 4799019 h 6857999"/>
              <a:gd name="connsiteX51" fmla="*/ 8256132 w 9024730"/>
              <a:gd name="connsiteY51" fmla="*/ 4849614 h 6857999"/>
              <a:gd name="connsiteX52" fmla="*/ 8226804 w 9024730"/>
              <a:gd name="connsiteY52" fmla="*/ 4919971 h 6857999"/>
              <a:gd name="connsiteX53" fmla="*/ 8171825 w 9024730"/>
              <a:gd name="connsiteY53" fmla="*/ 5010766 h 6857999"/>
              <a:gd name="connsiteX54" fmla="*/ 8143172 w 9024730"/>
              <a:gd name="connsiteY54" fmla="*/ 5088190 h 6857999"/>
              <a:gd name="connsiteX55" fmla="*/ 8126363 w 9024730"/>
              <a:gd name="connsiteY55" fmla="*/ 5143922 h 6857999"/>
              <a:gd name="connsiteX56" fmla="*/ 8103782 w 9024730"/>
              <a:gd name="connsiteY56" fmla="*/ 5284346 h 6857999"/>
              <a:gd name="connsiteX57" fmla="*/ 8084361 w 9024730"/>
              <a:gd name="connsiteY57" fmla="*/ 5390948 h 6857999"/>
              <a:gd name="connsiteX58" fmla="*/ 8062552 w 9024730"/>
              <a:gd name="connsiteY58" fmla="*/ 5470854 h 6857999"/>
              <a:gd name="connsiteX59" fmla="*/ 8057342 w 9024730"/>
              <a:gd name="connsiteY59" fmla="*/ 5529643 h 6857999"/>
              <a:gd name="connsiteX60" fmla="*/ 8044923 w 9024730"/>
              <a:gd name="connsiteY60" fmla="*/ 5597292 h 6857999"/>
              <a:gd name="connsiteX61" fmla="*/ 8035233 w 9024730"/>
              <a:gd name="connsiteY61" fmla="*/ 5608899 h 6857999"/>
              <a:gd name="connsiteX62" fmla="*/ 8018178 w 9024730"/>
              <a:gd name="connsiteY62" fmla="*/ 5684911 h 6857999"/>
              <a:gd name="connsiteX63" fmla="*/ 8018018 w 9024730"/>
              <a:gd name="connsiteY63" fmla="*/ 5755776 h 6857999"/>
              <a:gd name="connsiteX64" fmla="*/ 8008640 w 9024730"/>
              <a:gd name="connsiteY64" fmla="*/ 5889599 h 6857999"/>
              <a:gd name="connsiteX65" fmla="*/ 8013542 w 9024730"/>
              <a:gd name="connsiteY65" fmla="*/ 5989744 h 6857999"/>
              <a:gd name="connsiteX66" fmla="*/ 7980757 w 9024730"/>
              <a:gd name="connsiteY66" fmla="*/ 6084926 h 6857999"/>
              <a:gd name="connsiteX67" fmla="*/ 7975907 w 9024730"/>
              <a:gd name="connsiteY67" fmla="*/ 6346549 h 6857999"/>
              <a:gd name="connsiteX68" fmla="*/ 7974221 w 9024730"/>
              <a:gd name="connsiteY68" fmla="*/ 6527527 h 6857999"/>
              <a:gd name="connsiteX69" fmla="*/ 7979135 w 9024730"/>
              <a:gd name="connsiteY69" fmla="*/ 6627129 h 6857999"/>
              <a:gd name="connsiteX70" fmla="*/ 7979404 w 9024730"/>
              <a:gd name="connsiteY70" fmla="*/ 6694819 h 6857999"/>
              <a:gd name="connsiteX71" fmla="*/ 8009526 w 9024730"/>
              <a:gd name="connsiteY71" fmla="*/ 6765445 h 6857999"/>
              <a:gd name="connsiteX72" fmla="*/ 8018211 w 9024730"/>
              <a:gd name="connsiteY72" fmla="*/ 6844697 h 6857999"/>
              <a:gd name="connsiteX73" fmla="*/ 8019608 w 9024730"/>
              <a:gd name="connsiteY73" fmla="*/ 6857999 h 6857999"/>
              <a:gd name="connsiteX74" fmla="*/ 0 w 9024730"/>
              <a:gd name="connsiteY7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9024730" h="6857999">
                <a:moveTo>
                  <a:pt x="0" y="0"/>
                </a:moveTo>
                <a:lnTo>
                  <a:pt x="9024730" y="0"/>
                </a:lnTo>
                <a:lnTo>
                  <a:pt x="9024730" y="2"/>
                </a:lnTo>
                <a:lnTo>
                  <a:pt x="8447016" y="2"/>
                </a:lnTo>
                <a:lnTo>
                  <a:pt x="8441214" y="14562"/>
                </a:lnTo>
                <a:lnTo>
                  <a:pt x="8445389" y="59077"/>
                </a:lnTo>
                <a:cubicBezTo>
                  <a:pt x="8445971" y="76949"/>
                  <a:pt x="8436504" y="89796"/>
                  <a:pt x="8437086" y="107668"/>
                </a:cubicBezTo>
                <a:cubicBezTo>
                  <a:pt x="8417947" y="138162"/>
                  <a:pt x="8459241" y="201929"/>
                  <a:pt x="8458599" y="246136"/>
                </a:cubicBezTo>
                <a:cubicBezTo>
                  <a:pt x="8457958" y="290343"/>
                  <a:pt x="8471649" y="364179"/>
                  <a:pt x="8433237" y="372908"/>
                </a:cubicBezTo>
                <a:cubicBezTo>
                  <a:pt x="8426916" y="431308"/>
                  <a:pt x="8438389" y="357606"/>
                  <a:pt x="8430194" y="450607"/>
                </a:cubicBezTo>
                <a:cubicBezTo>
                  <a:pt x="8466727" y="551950"/>
                  <a:pt x="8430182" y="787036"/>
                  <a:pt x="8443315" y="812800"/>
                </a:cubicBezTo>
                <a:cubicBezTo>
                  <a:pt x="8478999" y="860799"/>
                  <a:pt x="8435788" y="854953"/>
                  <a:pt x="8453042" y="912727"/>
                </a:cubicBezTo>
                <a:cubicBezTo>
                  <a:pt x="8462900" y="945986"/>
                  <a:pt x="8451223" y="951781"/>
                  <a:pt x="8451649" y="989950"/>
                </a:cubicBezTo>
                <a:cubicBezTo>
                  <a:pt x="8452074" y="1028120"/>
                  <a:pt x="8452500" y="1095828"/>
                  <a:pt x="8455592" y="1141745"/>
                </a:cubicBezTo>
                <a:cubicBezTo>
                  <a:pt x="8458684" y="1187662"/>
                  <a:pt x="8470047" y="1234783"/>
                  <a:pt x="8470203" y="1265454"/>
                </a:cubicBezTo>
                <a:cubicBezTo>
                  <a:pt x="8458947" y="1304052"/>
                  <a:pt x="8496012" y="1370755"/>
                  <a:pt x="8499638" y="1385480"/>
                </a:cubicBezTo>
                <a:cubicBezTo>
                  <a:pt x="8514485" y="1422714"/>
                  <a:pt x="8525070" y="1428103"/>
                  <a:pt x="8518660" y="1458060"/>
                </a:cubicBezTo>
                <a:cubicBezTo>
                  <a:pt x="8518783" y="1468057"/>
                  <a:pt x="8539003" y="1503177"/>
                  <a:pt x="8539125" y="1513175"/>
                </a:cubicBezTo>
                <a:lnTo>
                  <a:pt x="8570281" y="1570809"/>
                </a:lnTo>
                <a:cubicBezTo>
                  <a:pt x="8597636" y="1617136"/>
                  <a:pt x="8594573" y="1601443"/>
                  <a:pt x="8605212" y="1638391"/>
                </a:cubicBezTo>
                <a:cubicBezTo>
                  <a:pt x="8629645" y="1719640"/>
                  <a:pt x="8613884" y="1715203"/>
                  <a:pt x="8626457" y="1742490"/>
                </a:cubicBezTo>
                <a:lnTo>
                  <a:pt x="8654861" y="1818229"/>
                </a:lnTo>
                <a:cubicBezTo>
                  <a:pt x="8657202" y="1824059"/>
                  <a:pt x="8651899" y="1851211"/>
                  <a:pt x="8648005" y="1862723"/>
                </a:cubicBezTo>
                <a:lnTo>
                  <a:pt x="8654469" y="1917476"/>
                </a:lnTo>
                <a:lnTo>
                  <a:pt x="8649702" y="1972204"/>
                </a:lnTo>
                <a:cubicBezTo>
                  <a:pt x="8652251" y="1979569"/>
                  <a:pt x="8651461" y="2048203"/>
                  <a:pt x="8656357" y="2054291"/>
                </a:cubicBezTo>
                <a:cubicBezTo>
                  <a:pt x="8672645" y="2141657"/>
                  <a:pt x="8632397" y="2189849"/>
                  <a:pt x="8648660" y="2227417"/>
                </a:cubicBezTo>
                <a:cubicBezTo>
                  <a:pt x="8639941" y="2317591"/>
                  <a:pt x="8613796" y="2407644"/>
                  <a:pt x="8607609" y="2510933"/>
                </a:cubicBezTo>
                <a:cubicBezTo>
                  <a:pt x="8633490" y="2597916"/>
                  <a:pt x="8602674" y="2649734"/>
                  <a:pt x="8608432" y="2741866"/>
                </a:cubicBezTo>
                <a:cubicBezTo>
                  <a:pt x="8630300" y="2779815"/>
                  <a:pt x="8631929" y="2817058"/>
                  <a:pt x="8619112" y="2864935"/>
                </a:cubicBezTo>
                <a:cubicBezTo>
                  <a:pt x="8655820" y="2860552"/>
                  <a:pt x="8588374" y="2937673"/>
                  <a:pt x="8627742" y="2950807"/>
                </a:cubicBezTo>
                <a:lnTo>
                  <a:pt x="8611822" y="2978246"/>
                </a:lnTo>
                <a:lnTo>
                  <a:pt x="8608239" y="2995916"/>
                </a:lnTo>
                <a:lnTo>
                  <a:pt x="8598647" y="2998648"/>
                </a:lnTo>
                <a:lnTo>
                  <a:pt x="8587108" y="3023630"/>
                </a:lnTo>
                <a:cubicBezTo>
                  <a:pt x="8584111" y="3033333"/>
                  <a:pt x="8577413" y="3084375"/>
                  <a:pt x="8577885" y="3096975"/>
                </a:cubicBezTo>
                <a:cubicBezTo>
                  <a:pt x="8594321" y="3142205"/>
                  <a:pt x="8535131" y="3160433"/>
                  <a:pt x="8557492" y="3216657"/>
                </a:cubicBezTo>
                <a:cubicBezTo>
                  <a:pt x="8562518" y="3237178"/>
                  <a:pt x="8573573" y="3299737"/>
                  <a:pt x="8560894" y="3310980"/>
                </a:cubicBezTo>
                <a:cubicBezTo>
                  <a:pt x="8557601" y="3323902"/>
                  <a:pt x="8561083" y="3339340"/>
                  <a:pt x="8547852" y="3344725"/>
                </a:cubicBezTo>
                <a:cubicBezTo>
                  <a:pt x="8531788" y="3353908"/>
                  <a:pt x="8553430" y="3400659"/>
                  <a:pt x="8535427" y="3393250"/>
                </a:cubicBezTo>
                <a:cubicBezTo>
                  <a:pt x="8550195" y="3426421"/>
                  <a:pt x="8529553" y="3487753"/>
                  <a:pt x="8520092" y="3514536"/>
                </a:cubicBezTo>
                <a:cubicBezTo>
                  <a:pt x="8513726" y="3563353"/>
                  <a:pt x="8500070" y="3650327"/>
                  <a:pt x="8497231" y="3686149"/>
                </a:cubicBezTo>
                <a:cubicBezTo>
                  <a:pt x="8494574" y="3687657"/>
                  <a:pt x="8493370" y="3677229"/>
                  <a:pt x="8489799" y="3692208"/>
                </a:cubicBezTo>
                <a:cubicBezTo>
                  <a:pt x="8486228" y="3707187"/>
                  <a:pt x="8465938" y="3757479"/>
                  <a:pt x="8475804" y="3776022"/>
                </a:cubicBezTo>
                <a:cubicBezTo>
                  <a:pt x="8441061" y="3875691"/>
                  <a:pt x="8487451" y="3939839"/>
                  <a:pt x="8471279" y="3977138"/>
                </a:cubicBezTo>
                <a:cubicBezTo>
                  <a:pt x="8465599" y="4067300"/>
                  <a:pt x="8419685" y="4164564"/>
                  <a:pt x="8408913" y="4222149"/>
                </a:cubicBezTo>
                <a:cubicBezTo>
                  <a:pt x="8403583" y="4287917"/>
                  <a:pt x="8398240" y="4339232"/>
                  <a:pt x="8402112" y="4364683"/>
                </a:cubicBezTo>
                <a:lnTo>
                  <a:pt x="8393355" y="4462471"/>
                </a:lnTo>
                <a:cubicBezTo>
                  <a:pt x="8396004" y="4503329"/>
                  <a:pt x="8376320" y="4548111"/>
                  <a:pt x="8376166" y="4574052"/>
                </a:cubicBezTo>
                <a:cubicBezTo>
                  <a:pt x="8369380" y="4670665"/>
                  <a:pt x="8352302" y="4649921"/>
                  <a:pt x="8341678" y="4667756"/>
                </a:cubicBezTo>
                <a:cubicBezTo>
                  <a:pt x="8320864" y="4705850"/>
                  <a:pt x="8290794" y="4758928"/>
                  <a:pt x="8273661" y="4799019"/>
                </a:cubicBezTo>
                <a:cubicBezTo>
                  <a:pt x="8254323" y="4834076"/>
                  <a:pt x="8262378" y="4811645"/>
                  <a:pt x="8256132" y="4849614"/>
                </a:cubicBezTo>
                <a:cubicBezTo>
                  <a:pt x="8239320" y="4853334"/>
                  <a:pt x="8207060" y="4883089"/>
                  <a:pt x="8226804" y="4919971"/>
                </a:cubicBezTo>
                <a:lnTo>
                  <a:pt x="8171825" y="5010766"/>
                </a:lnTo>
                <a:cubicBezTo>
                  <a:pt x="8150097" y="4983259"/>
                  <a:pt x="8165842" y="5107656"/>
                  <a:pt x="8143172" y="5088190"/>
                </a:cubicBezTo>
                <a:cubicBezTo>
                  <a:pt x="8128060" y="5102008"/>
                  <a:pt x="8138350" y="5118851"/>
                  <a:pt x="8126363" y="5143922"/>
                </a:cubicBezTo>
                <a:cubicBezTo>
                  <a:pt x="8116335" y="5192745"/>
                  <a:pt x="8111851" y="5226225"/>
                  <a:pt x="8103782" y="5284346"/>
                </a:cubicBezTo>
                <a:cubicBezTo>
                  <a:pt x="8101016" y="5338386"/>
                  <a:pt x="8095811" y="5337325"/>
                  <a:pt x="8084361" y="5390948"/>
                </a:cubicBezTo>
                <a:cubicBezTo>
                  <a:pt x="8082912" y="5429655"/>
                  <a:pt x="8063705" y="5449508"/>
                  <a:pt x="8062552" y="5470854"/>
                </a:cubicBezTo>
                <a:cubicBezTo>
                  <a:pt x="8086776" y="5526328"/>
                  <a:pt x="8037513" y="5496377"/>
                  <a:pt x="8057342" y="5529643"/>
                </a:cubicBezTo>
                <a:cubicBezTo>
                  <a:pt x="8050653" y="5550879"/>
                  <a:pt x="8055939" y="5587444"/>
                  <a:pt x="8044923" y="5597292"/>
                </a:cubicBezTo>
                <a:lnTo>
                  <a:pt x="8035233" y="5608899"/>
                </a:lnTo>
                <a:cubicBezTo>
                  <a:pt x="8030775" y="5623501"/>
                  <a:pt x="8021047" y="5660431"/>
                  <a:pt x="8018178" y="5684911"/>
                </a:cubicBezTo>
                <a:cubicBezTo>
                  <a:pt x="8005590" y="5692608"/>
                  <a:pt x="8011744" y="5734344"/>
                  <a:pt x="8018018" y="5755776"/>
                </a:cubicBezTo>
                <a:cubicBezTo>
                  <a:pt x="8019409" y="5792777"/>
                  <a:pt x="7989082" y="5848613"/>
                  <a:pt x="8008640" y="5889599"/>
                </a:cubicBezTo>
                <a:cubicBezTo>
                  <a:pt x="8011480" y="5932097"/>
                  <a:pt x="8009486" y="5940901"/>
                  <a:pt x="8013542" y="5989744"/>
                </a:cubicBezTo>
                <a:cubicBezTo>
                  <a:pt x="8022089" y="6020787"/>
                  <a:pt x="7982918" y="6024963"/>
                  <a:pt x="7980757" y="6084926"/>
                </a:cubicBezTo>
                <a:cubicBezTo>
                  <a:pt x="7974117" y="6134231"/>
                  <a:pt x="7999371" y="6240432"/>
                  <a:pt x="7975907" y="6346549"/>
                </a:cubicBezTo>
                <a:cubicBezTo>
                  <a:pt x="7987225" y="6409741"/>
                  <a:pt x="7980509" y="6468689"/>
                  <a:pt x="7974221" y="6527527"/>
                </a:cubicBezTo>
                <a:cubicBezTo>
                  <a:pt x="7955361" y="6585667"/>
                  <a:pt x="7987786" y="6579284"/>
                  <a:pt x="7979135" y="6627129"/>
                </a:cubicBezTo>
                <a:cubicBezTo>
                  <a:pt x="7983057" y="6635153"/>
                  <a:pt x="7984986" y="6697665"/>
                  <a:pt x="7979404" y="6694819"/>
                </a:cubicBezTo>
                <a:cubicBezTo>
                  <a:pt x="7981755" y="6716947"/>
                  <a:pt x="8003903" y="6732844"/>
                  <a:pt x="8009526" y="6765445"/>
                </a:cubicBezTo>
                <a:cubicBezTo>
                  <a:pt x="8011113" y="6776325"/>
                  <a:pt x="8014662" y="6810511"/>
                  <a:pt x="8018211" y="6844697"/>
                </a:cubicBezTo>
                <a:lnTo>
                  <a:pt x="8019608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090E86F-793E-BA82-DA16-990AE9E58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6836927" cy="1322888"/>
          </a:xfrm>
        </p:spPr>
        <p:txBody>
          <a:bodyPr>
            <a:normAutofit/>
          </a:bodyPr>
          <a:lstStyle/>
          <a:p>
            <a:r>
              <a:rPr lang="cs-CZ" dirty="0"/>
              <a:t>Prompt </a:t>
            </a:r>
            <a:r>
              <a:rPr lang="cs-CZ" dirty="0" err="1"/>
              <a:t>chaining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4667607-6722-DD83-05F8-CC7D3D96A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1783533"/>
            <a:ext cx="7176531" cy="50065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Plánování komunikační kampaně 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Prompt A</a:t>
            </a:r>
            <a: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„Navrhni komunikační strategii pro 3 měsíční kampaň organizace Dobromysl. Urči cílové skupiny, klíčové komunikační cíle (povědomí, dobrovolnictví, dary) a doporuč vhodné kanály (sociální sítě, web, newsletter, PR…).“</a:t>
            </a:r>
            <a:b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16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Výstup</a:t>
            </a:r>
            <a: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Stručná strategie se seznamem cílových skupin, cílů a doporučených kanálů.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Prompt B</a:t>
            </a:r>
            <a: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„Na základě strategie navrhni obsahovou osu kampaně: hlavní sdělení, témata a příklady konkrétních typů příspěvků pro každý kanál v týdenním rozpisu. “</a:t>
            </a:r>
            <a:b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16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Výstup</a:t>
            </a:r>
            <a: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Obsahový plán na 3 měsíce včetně návrhů typů příspěvků.</a:t>
            </a:r>
            <a:endParaRPr lang="cs-CZ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cs-CZ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Prompt C</a:t>
            </a:r>
            <a: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„Vytvoř ke každému hlavnímu sdělení návrh CTA (výzvy k akci) a identifikuj potenciální rizika komunikace (nezájem, nepochopení, negativní reakce). Ke každému riziku přidej stručný návrh na jeho minimalizaci..“</a:t>
            </a:r>
            <a:b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16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Výsledek</a:t>
            </a:r>
            <a:r>
              <a:rPr lang="cs-CZ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Seznam CTA a analýza rizik s návrhem opatření.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Prompt C</a:t>
            </a:r>
            <a: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„Uprav návrhy příspěvků tak, aby byly použitelné i pro newsletter (přidání osobního oslovení, delší verze příběhu, odkaz na přihlášení k odběru či darování). Navrhni strukturu jednoho vzorového newsletteru                         </a:t>
            </a:r>
            <a:r>
              <a:rPr lang="cs-CZ" sz="16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Výsledek</a:t>
            </a:r>
            <a:r>
              <a:rPr lang="cs-CZ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cs-CZ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Připravené texty optimalizované pro newsletter a návrh jeho struktury</a:t>
            </a: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6A0E6276-4EA3-57A7-A7F1-FA32E6414614}"/>
              </a:ext>
            </a:extLst>
          </p:cNvPr>
          <p:cNvGrpSpPr/>
          <p:nvPr/>
        </p:nvGrpSpPr>
        <p:grpSpPr>
          <a:xfrm>
            <a:off x="8335564" y="2251320"/>
            <a:ext cx="3077369" cy="3016058"/>
            <a:chOff x="8335564" y="2251320"/>
            <a:chExt cx="3077369" cy="3016058"/>
          </a:xfrm>
        </p:grpSpPr>
        <p:pic>
          <p:nvPicPr>
            <p:cNvPr id="5" name="Grafický objekt 4" descr="Článek řetězu se souvislou výplní">
              <a:extLst>
                <a:ext uri="{FF2B5EF4-FFF2-40B4-BE49-F238E27FC236}">
                  <a16:creationId xmlns:a16="http://schemas.microsoft.com/office/drawing/2014/main" id="{CD771416-668A-4C34-3FCE-30A2BF8A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35564" y="2251320"/>
              <a:ext cx="1527685" cy="1527685"/>
            </a:xfrm>
            <a:prstGeom prst="rect">
              <a:avLst/>
            </a:prstGeom>
          </p:spPr>
        </p:pic>
        <p:pic>
          <p:nvPicPr>
            <p:cNvPr id="6" name="Grafický objekt 5" descr="Článek řetězu se souvislou výplní">
              <a:extLst>
                <a:ext uri="{FF2B5EF4-FFF2-40B4-BE49-F238E27FC236}">
                  <a16:creationId xmlns:a16="http://schemas.microsoft.com/office/drawing/2014/main" id="{0E1E3066-13F1-B081-1A6E-FC4C4059A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21406" y="2985475"/>
              <a:ext cx="1527685" cy="1527685"/>
            </a:xfrm>
            <a:prstGeom prst="rect">
              <a:avLst/>
            </a:prstGeom>
          </p:spPr>
        </p:pic>
        <p:pic>
          <p:nvPicPr>
            <p:cNvPr id="7" name="Grafický objekt 6" descr="Článek řetězu se souvislou výplní">
              <a:extLst>
                <a:ext uri="{FF2B5EF4-FFF2-40B4-BE49-F238E27FC236}">
                  <a16:creationId xmlns:a16="http://schemas.microsoft.com/office/drawing/2014/main" id="{6735217C-E47A-BC59-8D38-33865722B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885248" y="3739693"/>
              <a:ext cx="1527685" cy="1527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1085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83BAA9A-32A8-1719-A016-9532C7E2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88" y="365126"/>
            <a:ext cx="4840010" cy="934286"/>
          </a:xfrm>
        </p:spPr>
        <p:txBody>
          <a:bodyPr>
            <a:normAutofit/>
          </a:bodyPr>
          <a:lstStyle/>
          <a:p>
            <a:r>
              <a:rPr lang="cs-CZ" b="1" dirty="0"/>
              <a:t>GDPR</a:t>
            </a:r>
          </a:p>
        </p:txBody>
      </p:sp>
      <p:pic>
        <p:nvPicPr>
          <p:cNvPr id="5" name="Obrázek 4" descr="Obsah obrázku hvězda, Výrazná modrá, Elektricky modrá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37E5EE59-95C0-DBEE-BF9E-0795C4D33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6" r="18959"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68FE75-8B35-EFF8-BEB8-4B4207AB3A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3788" y="1405288"/>
            <a:ext cx="4840010" cy="5087586"/>
          </a:xfrm>
        </p:spPr>
        <p:txBody>
          <a:bodyPr>
            <a:normAutofit/>
          </a:bodyPr>
          <a:lstStyle/>
          <a:p>
            <a:r>
              <a:rPr lang="cs-CZ" sz="1600" dirty="0"/>
              <a:t>Tvorba avatarů a používání hlasů třetích osob &gt; použití biometrických údajů</a:t>
            </a:r>
          </a:p>
          <a:p>
            <a:r>
              <a:rPr lang="cs-CZ" sz="1600" dirty="0"/>
              <a:t>GDPR – použití biometrických údajů</a:t>
            </a:r>
          </a:p>
          <a:p>
            <a:pPr lvl="1"/>
            <a:r>
              <a:rPr lang="cs-CZ" sz="1600" dirty="0"/>
              <a:t>Písemný informovaný souhlas</a:t>
            </a:r>
          </a:p>
          <a:p>
            <a:r>
              <a:rPr lang="cs-CZ" sz="1600" dirty="0"/>
              <a:t>Občanský zákoník – Ochrana osobnosti</a:t>
            </a:r>
          </a:p>
          <a:p>
            <a:r>
              <a:rPr lang="cs-CZ" sz="1600" dirty="0"/>
              <a:t>EU AI ACT – Požadavek na transparentnost &gt; </a:t>
            </a:r>
            <a:r>
              <a:rPr lang="cs-CZ" sz="1600" dirty="0" err="1"/>
              <a:t>deepfakes</a:t>
            </a:r>
            <a:endParaRPr lang="cs-CZ" sz="1600" dirty="0"/>
          </a:p>
          <a:p>
            <a:pPr lvl="1"/>
            <a:r>
              <a:rPr lang="cs-CZ" sz="1600" dirty="0"/>
              <a:t>Nutnost označit obsah, že je generovaný AI</a:t>
            </a:r>
          </a:p>
          <a:p>
            <a:r>
              <a:rPr lang="cs-CZ" sz="1600" dirty="0"/>
              <a:t>Soukromé osoby vs. Veřejně známé</a:t>
            </a:r>
          </a:p>
          <a:p>
            <a:pPr lvl="1"/>
            <a:r>
              <a:rPr lang="cs-CZ" sz="1600" dirty="0"/>
              <a:t>Soukromé = Ochrana osobnosti</a:t>
            </a:r>
          </a:p>
          <a:p>
            <a:pPr lvl="1"/>
            <a:r>
              <a:rPr lang="cs-CZ" sz="1600" dirty="0"/>
              <a:t>Veřejné = Svoboda projevu</a:t>
            </a:r>
          </a:p>
          <a:p>
            <a:r>
              <a:rPr lang="cs-CZ" sz="1600" dirty="0"/>
              <a:t>Svoboda projevu a satira</a:t>
            </a:r>
          </a:p>
          <a:p>
            <a:pPr lvl="1"/>
            <a:r>
              <a:rPr lang="cs-CZ" sz="1600" dirty="0"/>
              <a:t>Satira = umělecké zobrazení s komentujícím podtextem</a:t>
            </a:r>
          </a:p>
          <a:p>
            <a:r>
              <a:rPr lang="cs-CZ" sz="1600" dirty="0" err="1"/>
              <a:t>Deepfake</a:t>
            </a:r>
            <a:endParaRPr lang="cs-CZ" sz="1600" dirty="0"/>
          </a:p>
          <a:p>
            <a:pPr lvl="1"/>
            <a:r>
              <a:rPr lang="cs-CZ" sz="1600" dirty="0"/>
              <a:t>Tresné, pokud není možné doložit transparentnost (AI ACT)</a:t>
            </a:r>
          </a:p>
          <a:p>
            <a:pPr lvl="1"/>
            <a:endParaRPr lang="cs-CZ" sz="1600" dirty="0"/>
          </a:p>
          <a:p>
            <a:pPr marL="0" indent="0"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66629759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131617</TotalTime>
  <Words>504</Words>
  <Application>Microsoft Office PowerPoint</Application>
  <PresentationFormat>Širokoúhlá obrazovka</PresentationFormat>
  <Paragraphs>55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Motiv Office</vt:lpstr>
      <vt:lpstr>Úkoly na příště…</vt:lpstr>
      <vt:lpstr>Prompt tuning </vt:lpstr>
      <vt:lpstr>Prompt chaining</vt:lpstr>
      <vt:lpstr>GDPR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Lektor - Training</dc:creator>
  <cp:lastModifiedBy>Jedna až pět Jedna až pět</cp:lastModifiedBy>
  <cp:revision>136</cp:revision>
  <dcterms:created xsi:type="dcterms:W3CDTF">2024-11-18T12:11:30Z</dcterms:created>
  <dcterms:modified xsi:type="dcterms:W3CDTF">2026-01-28T16:15:51Z</dcterms:modified>
</cp:coreProperties>
</file>