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3ADFD-314C-4701-89BF-9ACB54800EC7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0719A-9FF2-471F-8322-12B16FF400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71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4832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0108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7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804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1910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248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037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0249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5281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817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0719A-9FF2-471F-8322-12B16FF40053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612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18.4.2013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Access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748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Sestavy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Slouží pro tisk</a:t>
            </a:r>
          </a:p>
          <a:p>
            <a:r>
              <a:rPr lang="cs-CZ" dirty="0" smtClean="0"/>
              <a:t>Neslouží pro změny dat</a:t>
            </a:r>
          </a:p>
          <a:p>
            <a:r>
              <a:rPr lang="cs-CZ" dirty="0" smtClean="0"/>
              <a:t>Často potřebujeme používat záhlaví sestavy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150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Makra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Nejsou (standardně) psaná ve VBA – na rozdíl od Excelu</a:t>
            </a:r>
          </a:p>
          <a:p>
            <a:r>
              <a:rPr lang="cs-CZ" dirty="0" smtClean="0"/>
              <a:t>Obvykle se přiřazují např. tlačítkům</a:t>
            </a:r>
          </a:p>
          <a:p>
            <a:r>
              <a:rPr lang="cs-CZ" dirty="0" smtClean="0"/>
              <a:t>Makro pojmenované </a:t>
            </a:r>
            <a:r>
              <a:rPr lang="cs-CZ" dirty="0" err="1" smtClean="0"/>
              <a:t>AutoExec</a:t>
            </a:r>
            <a:r>
              <a:rPr lang="cs-CZ" dirty="0" smtClean="0"/>
              <a:t> se spouští samo hned po otevření souboru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0948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Rozdíl Access X Excel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Excel</a:t>
            </a:r>
          </a:p>
          <a:p>
            <a:pPr lvl="1"/>
            <a:r>
              <a:rPr lang="cs-CZ" dirty="0" smtClean="0"/>
              <a:t>Vždy jen jedna tabulka</a:t>
            </a:r>
          </a:p>
          <a:p>
            <a:pPr marL="457200" lvl="1" indent="0">
              <a:buNone/>
            </a:pPr>
            <a:endParaRPr lang="cs-CZ" dirty="0" smtClean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525963"/>
          </a:xfrm>
        </p:spPr>
        <p:txBody>
          <a:bodyPr/>
          <a:lstStyle/>
          <a:p>
            <a:r>
              <a:rPr lang="cs-CZ" dirty="0" smtClean="0"/>
              <a:t>Access (a relační databáze obecně)</a:t>
            </a:r>
            <a:endParaRPr lang="cs-CZ" dirty="0" smtClean="0"/>
          </a:p>
          <a:p>
            <a:pPr lvl="1"/>
            <a:r>
              <a:rPr lang="cs-CZ" dirty="0" smtClean="0"/>
              <a:t>Více propojených tabulek</a:t>
            </a:r>
          </a:p>
          <a:p>
            <a:pPr lvl="1"/>
            <a:r>
              <a:rPr lang="cs-CZ" dirty="0" smtClean="0"/>
              <a:t>Kromě databáze samotné ještě prezentační vrstva – </a:t>
            </a:r>
            <a:r>
              <a:rPr lang="cs-CZ" dirty="0" smtClean="0"/>
              <a:t>formuláře, webová stránka</a:t>
            </a:r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6207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Databáze v Excelu</a:t>
            </a: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999884"/>
              </p:ext>
            </p:extLst>
          </p:nvPr>
        </p:nvGraphicFramePr>
        <p:xfrm>
          <a:off x="251521" y="2204864"/>
          <a:ext cx="8496944" cy="29260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96143"/>
                <a:gridCol w="2952329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Číslo knihy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>
                          <a:effectLst/>
                        </a:rPr>
                        <a:t>Název knihy</a:t>
                      </a:r>
                      <a:endParaRPr lang="cs-C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>
                          <a:effectLst/>
                        </a:rPr>
                        <a:t>Pořizovací cena</a:t>
                      </a:r>
                      <a:endParaRPr lang="cs-C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>
                          <a:effectLst/>
                        </a:rPr>
                        <a:t>Název žánru</a:t>
                      </a:r>
                      <a:endParaRPr lang="cs-CZ" sz="32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Krteček detektivem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>
                          <a:effectLst/>
                        </a:rPr>
                        <a:t>200,00 Kč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Krimi</a:t>
                      </a:r>
                      <a:endParaRPr lang="cs-CZ" sz="3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Krteček a ukradená lopatka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>
                          <a:effectLst/>
                        </a:rPr>
                        <a:t>400,00 Kč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effectLst/>
                        </a:rPr>
                        <a:t>Krimi</a:t>
                      </a:r>
                      <a:endParaRPr lang="cs-CZ" sz="3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Krteček hledá ježka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>
                          <a:effectLst/>
                        </a:rPr>
                        <a:t>144,00 Kč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effectLst/>
                        </a:rPr>
                        <a:t>Krimi</a:t>
                      </a:r>
                      <a:endParaRPr lang="cs-CZ" sz="3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Krteček ve vesmíru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>
                          <a:effectLst/>
                        </a:rPr>
                        <a:t>311,00 Kč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Věda a technika</a:t>
                      </a:r>
                      <a:endParaRPr lang="cs-CZ" sz="3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Krteček a bagr 1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>
                          <a:effectLst/>
                        </a:rPr>
                        <a:t>100,00 Kč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Věda a technika</a:t>
                      </a:r>
                      <a:endParaRPr lang="cs-CZ" sz="3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Krteček a bagr 2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>
                          <a:effectLst/>
                        </a:rPr>
                        <a:t>400,00 Kč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>
                          <a:effectLst/>
                        </a:rPr>
                        <a:t>Věda a technika</a:t>
                      </a:r>
                      <a:endParaRPr lang="cs-CZ" sz="3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cs-CZ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>
                          <a:effectLst/>
                        </a:rPr>
                        <a:t>Krteček a myška</a:t>
                      </a:r>
                      <a:endParaRPr lang="cs-CZ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>
                          <a:effectLst/>
                        </a:rPr>
                        <a:t>250,00 Kč</a:t>
                      </a:r>
                      <a:endParaRPr lang="cs-CZ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>
                          <a:effectLst/>
                        </a:rPr>
                        <a:t>Pro ženy</a:t>
                      </a:r>
                      <a:endParaRPr lang="cs-CZ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9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 samá data v relační databázi</a:t>
            </a: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35621"/>
              </p:ext>
            </p:extLst>
          </p:nvPr>
        </p:nvGraphicFramePr>
        <p:xfrm>
          <a:off x="6660232" y="4829799"/>
          <a:ext cx="1800200" cy="10363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648072"/>
                <a:gridCol w="1152128"/>
              </a:tblGrid>
              <a:tr h="0">
                <a:tc>
                  <a:txBody>
                    <a:bodyPr/>
                    <a:lstStyle/>
                    <a:p>
                      <a:r>
                        <a:rPr lang="cs-CZ" sz="1100" dirty="0">
                          <a:effectLst/>
                        </a:rPr>
                        <a:t>ID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100">
                          <a:effectLst/>
                        </a:rPr>
                        <a:t>Název žánru</a:t>
                      </a:r>
                      <a:endParaRPr lang="cs-CZ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cs-CZ" sz="1100">
                          <a:effectLst/>
                        </a:rPr>
                        <a:t>1</a:t>
                      </a:r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>
                          <a:effectLst/>
                        </a:rPr>
                        <a:t>Krimi</a:t>
                      </a:r>
                      <a:endParaRPr lang="cs-CZ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cs-CZ" sz="1100">
                          <a:effectLst/>
                        </a:rPr>
                        <a:t>2</a:t>
                      </a:r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>
                          <a:effectLst/>
                        </a:rPr>
                        <a:t>Věda a technika</a:t>
                      </a:r>
                      <a:endParaRPr lang="cs-CZ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cs-CZ" sz="1100">
                          <a:effectLst/>
                        </a:rPr>
                        <a:t>3</a:t>
                      </a:r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dirty="0">
                          <a:effectLst/>
                        </a:rPr>
                        <a:t>Pro ženy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Přímá spojnice se šipkou 9"/>
          <p:cNvCxnSpPr/>
          <p:nvPr/>
        </p:nvCxnSpPr>
        <p:spPr>
          <a:xfrm>
            <a:off x="5076056" y="4077072"/>
            <a:ext cx="1944216" cy="7527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934580"/>
              </p:ext>
            </p:extLst>
          </p:nvPr>
        </p:nvGraphicFramePr>
        <p:xfrm>
          <a:off x="179512" y="1700808"/>
          <a:ext cx="5292080" cy="237744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674629"/>
                <a:gridCol w="2601227"/>
                <a:gridCol w="1080120"/>
                <a:gridCol w="936104"/>
              </a:tblGrid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Číslo knihy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Název knihy</a:t>
                      </a:r>
                      <a:endParaRPr lang="cs-CZ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Pořizovací cena</a:t>
                      </a:r>
                      <a:endParaRPr lang="cs-CZ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Název žánru</a:t>
                      </a:r>
                      <a:endParaRPr lang="cs-CZ" sz="2000" dirty="0"/>
                    </a:p>
                  </a:txBody>
                  <a:tcPr anchor="ctr"/>
                </a:tc>
              </a:tr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Krteček detektivem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>
                          <a:effectLst/>
                        </a:rPr>
                        <a:t>200,00 Kč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effectLst/>
                        </a:rPr>
                        <a:t>1</a:t>
                      </a:r>
                      <a:endParaRPr lang="cs-CZ" sz="2000" dirty="0"/>
                    </a:p>
                  </a:txBody>
                  <a:tcPr/>
                </a:tc>
              </a:tr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Krteček a ukradená lopatka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>
                          <a:effectLst/>
                        </a:rPr>
                        <a:t>400,00 Kč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effectLst/>
                        </a:rPr>
                        <a:t>1</a:t>
                      </a:r>
                      <a:endParaRPr lang="cs-CZ" sz="2000" dirty="0"/>
                    </a:p>
                  </a:txBody>
                  <a:tcPr/>
                </a:tc>
              </a:tr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Krteček hledá ježka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>
                          <a:effectLst/>
                        </a:rPr>
                        <a:t>144,00 Kč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effectLst/>
                        </a:rPr>
                        <a:t>1</a:t>
                      </a:r>
                      <a:endParaRPr lang="cs-CZ" sz="2000" dirty="0"/>
                    </a:p>
                  </a:txBody>
                  <a:tcPr/>
                </a:tc>
              </a:tr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Krteček ve vesmíru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>
                          <a:effectLst/>
                        </a:rPr>
                        <a:t>311,00 Kč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effectLst/>
                        </a:rPr>
                        <a:t>2</a:t>
                      </a:r>
                      <a:endParaRPr lang="cs-CZ" sz="2000" dirty="0"/>
                    </a:p>
                  </a:txBody>
                  <a:tcPr/>
                </a:tc>
              </a:tr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Krteček a bagr 1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>
                          <a:effectLst/>
                        </a:rPr>
                        <a:t>100,00 Kč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effectLst/>
                        </a:rPr>
                        <a:t>2</a:t>
                      </a:r>
                      <a:endParaRPr lang="cs-CZ" sz="2000" dirty="0"/>
                    </a:p>
                  </a:txBody>
                  <a:tcPr/>
                </a:tc>
              </a:tr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>
                          <a:effectLst/>
                        </a:rPr>
                        <a:t>Krteček a bagr 2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>
                          <a:effectLst/>
                        </a:rPr>
                        <a:t>400,00 Kč</a:t>
                      </a:r>
                      <a:endParaRPr lang="cs-CZ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effectLst/>
                        </a:rPr>
                        <a:t>2</a:t>
                      </a:r>
                      <a:endParaRPr lang="cs-CZ" sz="2000" dirty="0"/>
                    </a:p>
                  </a:txBody>
                  <a:tcPr/>
                </a:tc>
              </a:tr>
              <a:tr h="256318">
                <a:tc>
                  <a:txBody>
                    <a:bodyPr/>
                    <a:lstStyle/>
                    <a:p>
                      <a:r>
                        <a:rPr lang="cs-CZ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cs-CZ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effectLst/>
                        </a:rPr>
                        <a:t>Krteček a myška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>
                          <a:effectLst/>
                        </a:rPr>
                        <a:t>250,00 Kč</a:t>
                      </a:r>
                      <a:endParaRPr lang="cs-C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effectLst/>
                        </a:rPr>
                        <a:t>3</a:t>
                      </a:r>
                      <a:endParaRPr lang="cs-CZ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99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co při analýze dat narazíme?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Tabulky</a:t>
            </a:r>
          </a:p>
          <a:p>
            <a:pPr lvl="1"/>
            <a:r>
              <a:rPr lang="cs-CZ" dirty="0" smtClean="0"/>
              <a:t>V nich jsou uložená data</a:t>
            </a:r>
          </a:p>
          <a:p>
            <a:r>
              <a:rPr lang="cs-CZ" dirty="0" smtClean="0"/>
              <a:t>Dotazy</a:t>
            </a:r>
          </a:p>
          <a:p>
            <a:pPr lvl="1"/>
            <a:r>
              <a:rPr lang="cs-CZ" dirty="0" smtClean="0"/>
              <a:t>Zobrazí data z tabulek nebo z jiných dotazů</a:t>
            </a:r>
          </a:p>
          <a:p>
            <a:r>
              <a:rPr lang="cs-CZ" dirty="0" smtClean="0"/>
              <a:t>Formuláře</a:t>
            </a:r>
          </a:p>
          <a:p>
            <a:pPr lvl="1"/>
            <a:r>
              <a:rPr lang="cs-CZ" dirty="0" smtClean="0"/>
              <a:t>Slouží k editaci dat v tabulkách – je to příjemnější než přímo</a:t>
            </a:r>
          </a:p>
          <a:p>
            <a:r>
              <a:rPr lang="cs-CZ" dirty="0" smtClean="0"/>
              <a:t>Sestavy</a:t>
            </a:r>
          </a:p>
          <a:p>
            <a:pPr lvl="1"/>
            <a:r>
              <a:rPr lang="cs-CZ" dirty="0" smtClean="0"/>
              <a:t>Slouží pro tisk</a:t>
            </a:r>
          </a:p>
        </p:txBody>
      </p:sp>
    </p:spTree>
    <p:extLst>
      <p:ext uri="{BB962C8B-B14F-4D97-AF65-F5344CB8AC3E}">
        <p14:creationId xmlns:p14="http://schemas.microsoft.com/office/powerpoint/2010/main" val="3700263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Tabulky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Jsou v nich zapsaná data</a:t>
            </a:r>
          </a:p>
          <a:p>
            <a:r>
              <a:rPr lang="cs-CZ" dirty="0" smtClean="0"/>
              <a:t>Každá tabulka má klíč – sloupec, podle kterého se záznamy identifikují a nesmí se opakovat</a:t>
            </a:r>
          </a:p>
          <a:p>
            <a:pPr lvl="1"/>
            <a:r>
              <a:rPr lang="cs-CZ" dirty="0" smtClean="0"/>
              <a:t>Např. rodné číslo nebo uměle vytvořené ID</a:t>
            </a:r>
          </a:p>
          <a:p>
            <a:pPr marL="514350" indent="-457200"/>
            <a:r>
              <a:rPr lang="cs-CZ" dirty="0" smtClean="0"/>
              <a:t>Každý sloupec má nějaký datový typ – trochu jako v Excelu</a:t>
            </a:r>
          </a:p>
          <a:p>
            <a:pPr marL="914400" lvl="1" indent="-457200"/>
            <a:r>
              <a:rPr lang="cs-CZ" dirty="0"/>
              <a:t>Např. číslo, text, </a:t>
            </a:r>
            <a:r>
              <a:rPr lang="cs-CZ" dirty="0" smtClean="0"/>
              <a:t>ano/ne, příloha, obrázek…</a:t>
            </a:r>
          </a:p>
          <a:p>
            <a:pPr marL="514350" indent="-4572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3074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Dotazy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Data pouze zobrazují, ale neobsahují</a:t>
            </a:r>
          </a:p>
          <a:p>
            <a:r>
              <a:rPr lang="cs-CZ" dirty="0" smtClean="0"/>
              <a:t>„Vytáhnou“ mi z tabulky nebo z více tabulek data…</a:t>
            </a:r>
          </a:p>
          <a:p>
            <a:pPr lvl="1"/>
            <a:r>
              <a:rPr lang="cs-CZ" dirty="0" smtClean="0"/>
              <a:t>… ale mohou i vytvářet tabulku, přidávat do ní data nebo mazat</a:t>
            </a:r>
          </a:p>
          <a:p>
            <a:r>
              <a:rPr lang="cs-CZ" dirty="0" smtClean="0"/>
              <a:t>Je možné je dělat v designeru nebo psát v jazyce SQL</a:t>
            </a:r>
          </a:p>
          <a:p>
            <a:pPr lvl="1"/>
            <a:r>
              <a:rPr lang="cs-CZ" dirty="0" smtClean="0"/>
              <a:t>Obsahuje možnosti filtru a řazení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0926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Propojení tabulek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Tabulky propojuji proto, abych nad nimi mohl dělat dotazy</a:t>
            </a:r>
          </a:p>
          <a:p>
            <a:r>
              <a:rPr lang="cs-CZ" dirty="0" smtClean="0"/>
              <a:t>Často propojuji klíč jedné tabulky s „</a:t>
            </a:r>
            <a:r>
              <a:rPr lang="cs-CZ" dirty="0" err="1" smtClean="0"/>
              <a:t>neklíčem</a:t>
            </a:r>
            <a:r>
              <a:rPr lang="cs-CZ" dirty="0" smtClean="0"/>
              <a:t>“ jiné tabulky</a:t>
            </a:r>
          </a:p>
          <a:p>
            <a:r>
              <a:rPr lang="cs-CZ" dirty="0" smtClean="0"/>
              <a:t>Referenční integrita</a:t>
            </a:r>
          </a:p>
          <a:p>
            <a:pPr lvl="1"/>
            <a:r>
              <a:rPr lang="cs-CZ" dirty="0" smtClean="0"/>
              <a:t>Zajistí, že nemohu do jedné tabulky přidat hodnotu, která není v druhé tabulce</a:t>
            </a:r>
          </a:p>
          <a:p>
            <a:pPr lvl="1"/>
            <a:r>
              <a:rPr lang="cs-CZ" dirty="0" smtClean="0"/>
              <a:t>Např. do tabulky s knihami nemohu přidat číslo žánru, který neexistuje v propojené tabulce s žánry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8779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Formuláře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Fungují trochu jako webová stránka, ale bez webu </a:t>
            </a:r>
            <a:r>
              <a:rPr lang="cs-CZ" dirty="0" smtClean="0">
                <a:sym typeface="Wingdings" pitchFamily="2" charset="2"/>
              </a:rPr>
              <a:t></a:t>
            </a:r>
          </a:p>
          <a:p>
            <a:r>
              <a:rPr lang="cs-CZ" dirty="0" smtClean="0">
                <a:sym typeface="Wingdings" pitchFamily="2" charset="2"/>
              </a:rPr>
              <a:t>Slouží k tomu, aby se do tabulek zadávala data přívětivěji</a:t>
            </a:r>
          </a:p>
          <a:p>
            <a:r>
              <a:rPr lang="cs-CZ" dirty="0" smtClean="0">
                <a:sym typeface="Wingdings" pitchFamily="2" charset="2"/>
              </a:rPr>
              <a:t>Formulář funguje nad dotazem nebo tabulkou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798827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456</Words>
  <Application>Microsoft Office PowerPoint</Application>
  <PresentationFormat>Předvádění na obrazovce (4:3)</PresentationFormat>
  <Paragraphs>131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Access</vt:lpstr>
      <vt:lpstr>Rozdíl Access X Excel</vt:lpstr>
      <vt:lpstr>Databáze v Excelu</vt:lpstr>
      <vt:lpstr>Ta samá data v relační databázi</vt:lpstr>
      <vt:lpstr>Na co při analýze dat narazíme?</vt:lpstr>
      <vt:lpstr>Tabulky</vt:lpstr>
      <vt:lpstr>Dotazy</vt:lpstr>
      <vt:lpstr>Propojení tabulek</vt:lpstr>
      <vt:lpstr>Formuláře</vt:lpstr>
      <vt:lpstr>Sestavy</vt:lpstr>
      <vt:lpstr>Makra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</dc:title>
  <dc:creator>oo</dc:creator>
  <cp:lastModifiedBy>oo</cp:lastModifiedBy>
  <cp:revision>13</cp:revision>
  <dcterms:created xsi:type="dcterms:W3CDTF">2012-12-20T08:53:28Z</dcterms:created>
  <dcterms:modified xsi:type="dcterms:W3CDTF">2013-04-18T21:21:44Z</dcterms:modified>
</cp:coreProperties>
</file>